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6" r:id="rId6"/>
    <p:sldId id="271" r:id="rId7"/>
    <p:sldId id="260" r:id="rId8"/>
    <p:sldId id="269" r:id="rId9"/>
    <p:sldId id="261" r:id="rId10"/>
    <p:sldId id="262" r:id="rId11"/>
    <p:sldId id="268" r:id="rId12"/>
    <p:sldId id="263" r:id="rId13"/>
    <p:sldId id="264" r:id="rId14"/>
    <p:sldId id="2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03/11/2020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4DB2B-1843-3643-8E43-CFBF2BFB0742}"/>
              </a:ext>
            </a:extLst>
          </p:cNvPr>
          <p:cNvSpPr txBox="1"/>
          <p:nvPr/>
        </p:nvSpPr>
        <p:spPr>
          <a:xfrm>
            <a:off x="-1" y="5381017"/>
            <a:ext cx="6982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PARTICIPACIÓN CIUDADANA Y COMUNICACIÓN CON PARTES INTERESADAS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6C9B01-032B-574E-AB28-F5E973A22EE6}"/>
              </a:ext>
            </a:extLst>
          </p:cNvPr>
          <p:cNvSpPr txBox="1"/>
          <p:nvPr/>
        </p:nvSpPr>
        <p:spPr>
          <a:xfrm>
            <a:off x="7197946" y="5509727"/>
            <a:ext cx="4861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 Augusto Campos Suárez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4A4E13-42D0-F74C-940A-8115907FB1F1}"/>
              </a:ext>
            </a:extLst>
          </p:cNvPr>
          <p:cNvSpPr txBox="1"/>
          <p:nvPr/>
        </p:nvSpPr>
        <p:spPr>
          <a:xfrm>
            <a:off x="7375662" y="6058126"/>
            <a:ext cx="429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de Participación Ciudadana</a:t>
            </a:r>
          </a:p>
          <a:p>
            <a:pPr algn="ctr"/>
            <a:r>
              <a:rPr lang="es-CO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Desarrollo Local</a:t>
            </a:r>
          </a:p>
        </p:txBody>
      </p:sp>
    </p:spTree>
    <p:extLst>
      <p:ext uri="{BB962C8B-B14F-4D97-AF65-F5344CB8AC3E}">
        <p14:creationId xmlns:p14="http://schemas.microsoft.com/office/powerpoint/2010/main" val="35360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794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LA CIUDADANÍA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2ED3B7A-26E6-4AD2-8EAD-F579D72929D7}"/>
              </a:ext>
            </a:extLst>
          </p:cNvPr>
          <p:cNvSpPr txBox="1"/>
          <p:nvPr/>
        </p:nvSpPr>
        <p:spPr>
          <a:xfrm>
            <a:off x="229814" y="1571968"/>
            <a:ext cx="5477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Contraloría de Bogot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 </a:t>
            </a: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s-MX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ortalece sus redes sociales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las convierte en </a:t>
            </a:r>
            <a:r>
              <a:rPr lang="es-MX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canales de comunicación efectivos con la comunidad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brindando </a:t>
            </a:r>
            <a:r>
              <a:rPr lang="es-MX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información relevante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los ciudadanos.</a:t>
            </a:r>
          </a:p>
          <a:p>
            <a:pPr algn="ctr"/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MX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718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piezas digitales publicadas con diferentes mensajes institucionales, a través de </a:t>
            </a: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Facebook, Instagram y YouTube</a:t>
            </a:r>
            <a:r>
              <a:rPr lang="es-MX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8D89AD-F961-484C-A224-87BDA2929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4436"/>
            <a:ext cx="4886325" cy="28623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D758B8-6644-4941-A25A-47CC643A0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14494"/>
            <a:ext cx="4886325" cy="19938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3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7945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 LA CIUDADANÍA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EA182E7-D02C-47B3-B159-E9F1221BB251}"/>
              </a:ext>
            </a:extLst>
          </p:cNvPr>
          <p:cNvSpPr txBox="1"/>
          <p:nvPr/>
        </p:nvSpPr>
        <p:spPr>
          <a:xfrm>
            <a:off x="3888261" y="1194020"/>
            <a:ext cx="7141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YouTube: Aproximado de </a:t>
            </a: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14.700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visitas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1.220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suscriptores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119.000 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impresiones y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71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publicaciones.</a:t>
            </a:r>
            <a:endParaRPr lang="es-ES" sz="1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3D4E8D-7684-44D4-A8BF-F3DE93351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33" y="2516700"/>
            <a:ext cx="5048250" cy="971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95A83F-74A0-4643-9AA2-DFCA5B703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361" y="1379549"/>
            <a:ext cx="3794659" cy="7136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A182E7-D02C-47B3-B159-E9F1221BB251}"/>
              </a:ext>
            </a:extLst>
          </p:cNvPr>
          <p:cNvSpPr txBox="1"/>
          <p:nvPr/>
        </p:nvSpPr>
        <p:spPr>
          <a:xfrm>
            <a:off x="695629" y="2323701"/>
            <a:ext cx="486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Instagram: </a:t>
            </a: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215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nuevos seguidores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3.175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total</a:t>
            </a:r>
          </a:p>
          <a:p>
            <a:pPr algn="ctr"/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Más de </a:t>
            </a:r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190.800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impresiones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157</a:t>
            </a:r>
            <a:r>
              <a:rPr lang="es-MX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publicaciones.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58492" y="3723503"/>
            <a:ext cx="5347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Twitter: Crecimiento de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1.045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nuevos seguidores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9.140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seguidores en total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321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tweets,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228.700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impresiones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1.389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reacciones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0" y="3739148"/>
            <a:ext cx="5326313" cy="106333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95629" y="5025083"/>
            <a:ext cx="535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Facebook: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6.972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seguidores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150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nuevos seguidores</a:t>
            </a:r>
          </a:p>
          <a:p>
            <a:pPr algn="ctr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Impacto en más de 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90.000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personas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169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publicaciones</a:t>
            </a:r>
            <a:endParaRPr lang="es-ES_tradn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092" y="5220951"/>
            <a:ext cx="5240251" cy="10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7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98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DE PQR – Centro de Atención al Ciudadano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0ECE54C-9CD6-4388-A86F-9835E7AC707B}"/>
              </a:ext>
            </a:extLst>
          </p:cNvPr>
          <p:cNvSpPr txBox="1"/>
          <p:nvPr/>
        </p:nvSpPr>
        <p:spPr>
          <a:xfrm>
            <a:off x="4621422" y="1290116"/>
            <a:ext cx="70563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Tramitaron 1.718 PQR, 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que predominaron:</a:t>
            </a:r>
          </a:p>
          <a:p>
            <a:pPr algn="just"/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1.306 solicitudes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peticiones de información</a:t>
            </a:r>
            <a:endParaRPr lang="x-none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quejas</a:t>
            </a:r>
            <a:endParaRPr lang="x-none" sz="2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denuncias</a:t>
            </a:r>
            <a:endParaRPr lang="es-ES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consultas y reclamos</a:t>
            </a:r>
            <a:endParaRPr lang="es-CO" sz="2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C5561C-2DE7-494B-BB90-E9E0A8F4C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1" y="1339544"/>
            <a:ext cx="4287527" cy="20112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74" y="3601247"/>
            <a:ext cx="4539270" cy="24603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34F479-ABEC-4F85-ACF8-E933832E26EF}"/>
              </a:ext>
            </a:extLst>
          </p:cNvPr>
          <p:cNvSpPr txBox="1"/>
          <p:nvPr/>
        </p:nvSpPr>
        <p:spPr>
          <a:xfrm>
            <a:off x="6261762" y="3864942"/>
            <a:ext cx="42804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1.292   Ciudadanos</a:t>
            </a:r>
            <a:endParaRPr lang="x-non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     personas jurídicas</a:t>
            </a:r>
            <a:endParaRPr lang="x-non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       concejales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       ediles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       congresistas </a:t>
            </a:r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8778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 CON EL CONCEJO DE BOGOTÁ</a:t>
            </a:r>
          </a:p>
          <a:p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34F479-ABEC-4F85-ACF8-E933832E26EF}"/>
              </a:ext>
            </a:extLst>
          </p:cNvPr>
          <p:cNvSpPr txBox="1"/>
          <p:nvPr/>
        </p:nvSpPr>
        <p:spPr>
          <a:xfrm>
            <a:off x="125179" y="2235393"/>
            <a:ext cx="5410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Invitaciones a proposición = 648</a:t>
            </a:r>
          </a:p>
          <a:p>
            <a:pPr algn="ctr"/>
            <a:endParaRPr lang="x-none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Invitaciones a debate = 208</a:t>
            </a:r>
          </a:p>
          <a:p>
            <a:pPr algn="ctr"/>
            <a:endParaRPr lang="x-non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Citaciones a proposición = 11</a:t>
            </a:r>
          </a:p>
          <a:p>
            <a:pPr algn="ctr"/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Citaciones a debate = 6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76" y="1539388"/>
            <a:ext cx="5632313" cy="40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689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34F479-ABEC-4F85-ACF8-E933832E26EF}"/>
              </a:ext>
            </a:extLst>
          </p:cNvPr>
          <p:cNvSpPr txBox="1"/>
          <p:nvPr/>
        </p:nvSpPr>
        <p:spPr>
          <a:xfrm>
            <a:off x="883266" y="2812465"/>
            <a:ext cx="428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algn="ctr"/>
            <a:r>
              <a:rPr lang="es-E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Ciudadanía</a:t>
            </a:r>
            <a:endParaRPr lang="x-none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5CF649-A250-4F86-88B7-9327BF8D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02" y="2111653"/>
            <a:ext cx="5087386" cy="28207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09" y="463352"/>
            <a:ext cx="949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– GESTIÓN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46900C-39A0-490B-8DAF-B4F362A23DDF}"/>
              </a:ext>
            </a:extLst>
          </p:cNvPr>
          <p:cNvSpPr txBox="1"/>
          <p:nvPr/>
        </p:nvSpPr>
        <p:spPr>
          <a:xfrm>
            <a:off x="7441167" y="1498952"/>
            <a:ext cx="3928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ACCIONES DE DIÁLOGO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163 ACCIONES DE FORMACIÓN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 la comunidad, mediante las cuales se atendieron a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14.919</a:t>
            </a:r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507740" y="3290105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0" y="1638177"/>
            <a:ext cx="6644107" cy="41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366658-3F31-47DA-9D08-5522FEF40A56}"/>
              </a:ext>
            </a:extLst>
          </p:cNvPr>
          <p:cNvSpPr txBox="1"/>
          <p:nvPr/>
        </p:nvSpPr>
        <p:spPr>
          <a:xfrm>
            <a:off x="5839580" y="1261795"/>
            <a:ext cx="5371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1.575 ciudadanos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desarrollaron temas importantes para sus comunidades </a:t>
            </a: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Reuniones Locales de Control Social.</a:t>
            </a:r>
          </a:p>
          <a:p>
            <a:pPr algn="just"/>
            <a:endPara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Mesas de Trabajo Ciudadanas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</a:t>
            </a: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 bogotanos,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siguieron de cerca la gestión local para sus comunidades</a:t>
            </a:r>
            <a:r>
              <a:rPr lang="x-non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acciones de Elección e Interacción,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Contralorías Estudiantiles,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participación de 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 Estudiantes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colegios distritales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Ciudadanos,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asistieron a la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</a:t>
            </a: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documentos referentes a la planeación del proceso auditor</a:t>
            </a: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jornadas locales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E760FA-DE2C-4EF3-85A1-28D39EBF2D75}"/>
              </a:ext>
            </a:extLst>
          </p:cNvPr>
          <p:cNvSpPr txBox="1"/>
          <p:nvPr/>
        </p:nvSpPr>
        <p:spPr>
          <a:xfrm>
            <a:off x="217710" y="504177"/>
            <a:ext cx="770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042601-F0B1-48C0-B038-AC2FF342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0" y="1283985"/>
            <a:ext cx="4120645" cy="25055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5DD23D-CA6C-4D07-9969-EC6B7AC5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15" y="3288870"/>
            <a:ext cx="3947254" cy="255176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3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562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96C22A-DB1E-4F07-B493-99776804FDF0}"/>
              </a:ext>
            </a:extLst>
          </p:cNvPr>
          <p:cNvSpPr txBox="1"/>
          <p:nvPr/>
        </p:nvSpPr>
        <p:spPr>
          <a:xfrm>
            <a:off x="5539408" y="1222344"/>
            <a:ext cx="581770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204 Ciudadanos,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acompañaron la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Divulgación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resultados de gestión del proceso auditor, informes, y controles sociales,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desarrollados mediante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encuentros locales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s-CO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ellos, se vincularon en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a revisión de contratos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Inspecciones a Terreno,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compañía de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 líderes locales.</a:t>
            </a:r>
            <a:endParaRPr lang="es-CO" sz="2000" dirty="0"/>
          </a:p>
          <a:p>
            <a:pPr algn="just"/>
            <a:endParaRPr lang="es-CO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ciudadanos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conectados permanentemente con la Contraloría en gestiones de control social, por medio de 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Redes sociales.</a:t>
            </a:r>
          </a:p>
          <a:p>
            <a:pPr algn="just"/>
            <a:endPara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Rendición de Cuentas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 el 27 de febrero de 2020, 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bogotanos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acompañaron y conocieron de cerca la gestión de la entidad</a:t>
            </a:r>
            <a:r>
              <a:rPr lang="x-non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6EBDBE-7DA6-426B-9503-FF9B0711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249" y="1247276"/>
            <a:ext cx="3095732" cy="24765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332011-11A4-4D13-BCDB-6AC294F27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01" y="3890376"/>
            <a:ext cx="3738030" cy="21773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9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677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DEL CONTROL SOCIAL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96C22A-DB1E-4F07-B493-99776804FDF0}"/>
              </a:ext>
            </a:extLst>
          </p:cNvPr>
          <p:cNvSpPr txBox="1"/>
          <p:nvPr/>
        </p:nvSpPr>
        <p:spPr>
          <a:xfrm>
            <a:off x="5822793" y="1196472"/>
            <a:ext cx="528181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Localidad Bosa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algn="just"/>
            <a:endParaRPr lang="es-CO" sz="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sz="7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CO" sz="1600" dirty="0"/>
              <a:t>Sitio: Humedal Tibanica</a:t>
            </a:r>
            <a:endParaRPr lang="es-ES" sz="1600" dirty="0"/>
          </a:p>
          <a:p>
            <a:pPr algn="just"/>
            <a:r>
              <a:rPr lang="es-ES" sz="1600" dirty="0"/>
              <a:t>Objetivo: S</a:t>
            </a:r>
            <a:r>
              <a:rPr lang="es-CO" sz="1600" dirty="0" err="1"/>
              <a:t>ubsanar</a:t>
            </a:r>
            <a:r>
              <a:rPr lang="es-CO" sz="1600" dirty="0"/>
              <a:t> problemas a raíz de incendios y presencia de perros ferales.</a:t>
            </a:r>
          </a:p>
          <a:p>
            <a:pPr algn="just"/>
            <a:r>
              <a:rPr lang="es-CO" sz="1600" dirty="0"/>
              <a:t>Entidades: IDIGER, la Secretaría de Ambiente, la Policía Nacional, Bomberos, la Alcaldía de Soacha, la Alcaldía Local y la Empresa de Acueducto.</a:t>
            </a:r>
          </a:p>
          <a:p>
            <a:pPr algn="just"/>
            <a:r>
              <a:rPr lang="es-CO" sz="1600" dirty="0"/>
              <a:t>Gestión Gerencia Local: Tramita denuncia y Seguimiento.</a:t>
            </a:r>
            <a:endParaRPr lang="es-CO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24" y="1241041"/>
            <a:ext cx="2313443" cy="2040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613" y="3817613"/>
            <a:ext cx="3268044" cy="215635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7251" y="3759107"/>
            <a:ext cx="346168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u="sng" dirty="0">
                <a:latin typeface="Arial" panose="020B0604020202020204" pitchFamily="34" charset="0"/>
                <a:ea typeface="Calibri" panose="020F0502020204030204" pitchFamily="34" charset="0"/>
              </a:rPr>
              <a:t>Localidad Antonio Nariño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algn="just"/>
            <a:endParaRPr lang="es-ES" sz="1100" dirty="0"/>
          </a:p>
          <a:p>
            <a:pPr algn="just"/>
            <a:r>
              <a:rPr lang="es-ES" sz="1600" dirty="0"/>
              <a:t>Sitio: Parque barrio La Fragüita.</a:t>
            </a:r>
          </a:p>
          <a:p>
            <a:pPr algn="just"/>
            <a:r>
              <a:rPr lang="es-ES" sz="1600" dirty="0"/>
              <a:t>Objetivo: Realizar una serie de reparaciones locativas y arreglos no previstos.</a:t>
            </a:r>
          </a:p>
          <a:p>
            <a:pPr algn="just"/>
            <a:r>
              <a:rPr lang="es-ES" sz="1600" dirty="0"/>
              <a:t>Inversión: 700 millones de pesos.</a:t>
            </a:r>
          </a:p>
          <a:p>
            <a:pPr algn="just"/>
            <a:r>
              <a:rPr lang="es-ES" sz="1600" dirty="0"/>
              <a:t>Entidad: Alcaldía Local.</a:t>
            </a:r>
          </a:p>
          <a:p>
            <a:r>
              <a:rPr lang="es-ES" sz="1600" dirty="0"/>
              <a:t>Gestión </a:t>
            </a:r>
            <a:r>
              <a:rPr lang="es-CO" sz="1600" dirty="0"/>
              <a:t> Gerencia Local: Tramita denuncia y Seguimiento.</a:t>
            </a:r>
            <a:endParaRPr lang="es-CO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523" y="1241040"/>
            <a:ext cx="2355914" cy="20400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910" y="3775583"/>
            <a:ext cx="1222720" cy="21983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6786" y="4101167"/>
            <a:ext cx="2753683" cy="18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0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677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DEL CONTROL SOCIAL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96C22A-DB1E-4F07-B493-99776804FDF0}"/>
              </a:ext>
            </a:extLst>
          </p:cNvPr>
          <p:cNvSpPr txBox="1"/>
          <p:nvPr/>
        </p:nvSpPr>
        <p:spPr>
          <a:xfrm>
            <a:off x="3853225" y="1151293"/>
            <a:ext cx="40798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Localidad Chapinero</a:t>
            </a: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algn="just"/>
            <a:endParaRPr lang="es-CO" sz="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CO" sz="8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600" dirty="0"/>
              <a:t>Sitio: Carrera 10 entre calles 97 y 97A de la localidad de Chapinero.</a:t>
            </a:r>
          </a:p>
          <a:p>
            <a:pPr algn="just"/>
            <a:r>
              <a:rPr lang="es-ES" sz="1600" dirty="0"/>
              <a:t>Gestión Gerencia Local: </a:t>
            </a:r>
            <a:r>
              <a:rPr lang="es-CO" sz="1600" dirty="0"/>
              <a:t>Tramita denuncia y </a:t>
            </a:r>
            <a:r>
              <a:rPr lang="es-ES" sz="1600" dirty="0"/>
              <a:t>Seguimiento en Auditoría de Desempeño 104.</a:t>
            </a:r>
          </a:p>
          <a:p>
            <a:pPr algn="just"/>
            <a:r>
              <a:rPr lang="es-ES" sz="1600" dirty="0"/>
              <a:t>Resultado: Se verificó re - aplicación de pintura de señalización y reparación de capa asfáltica.</a:t>
            </a:r>
          </a:p>
          <a:p>
            <a:pPr algn="just"/>
            <a:r>
              <a:rPr lang="es-ES" sz="1600" dirty="0"/>
              <a:t>Contratista: INCITECO S.A.S.</a:t>
            </a:r>
          </a:p>
          <a:p>
            <a:pPr algn="just"/>
            <a:r>
              <a:rPr lang="es-ES" sz="1600" dirty="0"/>
              <a:t>Inversión: $58.158.941</a:t>
            </a:r>
            <a:endParaRPr lang="es-CO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43966" y="3724308"/>
            <a:ext cx="57417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u="sng" dirty="0">
                <a:latin typeface="Arial" panose="020B0604020202020204" pitchFamily="34" charset="0"/>
                <a:ea typeface="Calibri" panose="020F0502020204030204" pitchFamily="34" charset="0"/>
              </a:rPr>
              <a:t>Localidad Engativá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algn="just"/>
            <a:endParaRPr lang="es-ES" sz="800" dirty="0"/>
          </a:p>
          <a:p>
            <a:pPr algn="just"/>
            <a:r>
              <a:rPr lang="es-CO" sz="1600" dirty="0"/>
              <a:t>Sitio: 10 barrios (Real, Laurel, Almería, Paris-Francia, Alameda, Villa Sandra, Palmas, Bosques de Granada, Mortiño y Ciudad Bolivia).</a:t>
            </a:r>
          </a:p>
          <a:p>
            <a:pPr algn="just"/>
            <a:r>
              <a:rPr lang="es-CO" sz="1600" dirty="0"/>
              <a:t>Objetivo: Verificar recursos salones comunales y obras de la EAAB. Gestión Gerencia Local: Tramita denuncia, visitas a terreno y seguimiento.</a:t>
            </a:r>
          </a:p>
          <a:p>
            <a:pPr algn="just"/>
            <a:r>
              <a:rPr lang="es-CO" sz="1600" dirty="0"/>
              <a:t>Entidades: Alcaldía Local de Engativá y la Empresa de Acueducto, Agua y Alcantarillado.</a:t>
            </a:r>
          </a:p>
          <a:p>
            <a:pPr algn="just"/>
            <a:r>
              <a:rPr lang="es-CO" sz="1600" dirty="0"/>
              <a:t>Resultados: Realización de obras de mantenimiento como el arreglo de los problemas de acueducto, eléctricos y coberturas.</a:t>
            </a:r>
            <a:endParaRPr lang="es-ES_tradnl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7" y="1412707"/>
            <a:ext cx="2913521" cy="2025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266" y="1428410"/>
            <a:ext cx="2784388" cy="21492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6123" y="3110623"/>
            <a:ext cx="86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2">
                    <a:lumMod val="10000"/>
                  </a:schemeClr>
                </a:solidFill>
              </a:rPr>
              <a:t>Antes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084135" y="3231056"/>
            <a:ext cx="963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2">
                    <a:lumMod val="10000"/>
                  </a:schemeClr>
                </a:solidFill>
              </a:rPr>
              <a:t>Después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752" y="4193059"/>
            <a:ext cx="2506329" cy="19046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98" y="4193059"/>
            <a:ext cx="2462274" cy="18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2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668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FORMACIÓN 163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7C1251-D267-4B68-AAA5-15C27D872308}"/>
              </a:ext>
            </a:extLst>
          </p:cNvPr>
          <p:cNvSpPr txBox="1"/>
          <p:nvPr/>
        </p:nvSpPr>
        <p:spPr>
          <a:xfrm>
            <a:off x="71106" y="1041820"/>
            <a:ext cx="6066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jornadas de capacitación para la comunidad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Liderazgo y Comunicación Asertiva, Acción de Tutela, Veedurías Ciudadanas y Desarrollo Sostenible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8.571 líderes locales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participaron.</a:t>
            </a:r>
          </a:p>
          <a:p>
            <a:pPr algn="just"/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Cursos virtuales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Participación Ciudadana ante las JAL, Sistema electrónico de Contratación Pública Secop II y Participación Democrática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con </a:t>
            </a: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 ciudadanos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comunidades.</a:t>
            </a:r>
          </a:p>
          <a:p>
            <a:pPr algn="just"/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663 líderes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locales interactuaron en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7 Conversatorios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es-E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Presupuestos Juntas Administradora Locales, Contratación en los Fondos de Desarrollo Local, Plan de Desarrollo Distrital 2020-2024 y la participación democrática en las nuevas autoridades y sus nuevos desafíos. Además de dos Conferencias y un Foro.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48EC29-3E5B-4293-9858-A963F80FC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632" y="1712635"/>
            <a:ext cx="4656299" cy="33629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8E3C31-5288-4347-A4CC-96BC632C8628}"/>
              </a:ext>
            </a:extLst>
          </p:cNvPr>
          <p:cNvSpPr txBox="1"/>
          <p:nvPr/>
        </p:nvSpPr>
        <p:spPr>
          <a:xfrm>
            <a:off x="6573938" y="5365630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Total: 9.578 </a:t>
            </a:r>
            <a:r>
              <a:rPr lang="es-ES" sz="1800" b="1">
                <a:latin typeface="Arial" panose="020B0604020202020204" pitchFamily="34" charset="0"/>
                <a:cs typeface="Arial" panose="020B0604020202020204" pitchFamily="34" charset="0"/>
              </a:rPr>
              <a:t>Ciudadanos formados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427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F2CB47-FF4E-4FAC-92E0-B3D2AC8D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45" y="2664441"/>
            <a:ext cx="3606410" cy="2269551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883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AL CONTROL SOCIAL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64578" y="4344157"/>
            <a:ext cx="510030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Categorías: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Contralores Estudiantiles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Integrantes locales del control social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Abierta</a:t>
            </a:r>
            <a:endParaRPr lang="es-ES_trad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611" y="1190855"/>
            <a:ext cx="2385082" cy="50495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38833" y="1230068"/>
            <a:ext cx="6065838" cy="161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ciudadana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los procesos de </a:t>
            </a: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social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apropiación del </a:t>
            </a:r>
            <a:r>
              <a:rPr lang="es-CO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social</a:t>
            </a:r>
            <a:endParaRPr lang="es-CO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Entregado a principios del año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0988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817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SATISFACCIÓN CIUDADANA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EC5301-D0E0-4973-B5F3-3B2B63301F3D}"/>
              </a:ext>
            </a:extLst>
          </p:cNvPr>
          <p:cNvSpPr txBox="1"/>
          <p:nvPr/>
        </p:nvSpPr>
        <p:spPr>
          <a:xfrm>
            <a:off x="6573078" y="1762539"/>
            <a:ext cx="44659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CIUDADANÍA TUVO UNA PERCEPCIÓN DE SATISFACCIÓN DEL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</a:t>
            </a:r>
          </a:p>
          <a:p>
            <a:pPr algn="ct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de la gestión adelantada por la Contraloría de Bogotá, sobre la vigencia 2019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29FC65-6E95-48A5-8782-DE947509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6" y="1762539"/>
            <a:ext cx="5803509" cy="34733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A08D26C-3527-FB4D-9167-F513B1DC5633}"/>
              </a:ext>
            </a:extLst>
          </p:cNvPr>
          <p:cNvSpPr txBox="1"/>
          <p:nvPr/>
        </p:nvSpPr>
        <p:spPr>
          <a:xfrm rot="16200000">
            <a:off x="9497030" y="3413451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36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1199</Words>
  <Application>Microsoft Office PowerPoint</Application>
  <PresentationFormat>Panorámica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Raul Velandia Gutierrez</cp:lastModifiedBy>
  <cp:revision>266</cp:revision>
  <dcterms:created xsi:type="dcterms:W3CDTF">2016-09-20T14:18:51Z</dcterms:created>
  <dcterms:modified xsi:type="dcterms:W3CDTF">2020-11-03T22:46:45Z</dcterms:modified>
</cp:coreProperties>
</file>